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0" r:id="rId5"/>
    <p:sldId id="271" r:id="rId6"/>
    <p:sldId id="272" r:id="rId7"/>
    <p:sldId id="259" r:id="rId8"/>
    <p:sldId id="274" r:id="rId9"/>
    <p:sldId id="260" r:id="rId10"/>
    <p:sldId id="262" r:id="rId11"/>
    <p:sldId id="261" r:id="rId12"/>
    <p:sldId id="273" r:id="rId13"/>
    <p:sldId id="263" r:id="rId14"/>
    <p:sldId id="264" r:id="rId15"/>
    <p:sldId id="265" r:id="rId16"/>
    <p:sldId id="266" r:id="rId17"/>
    <p:sldId id="267" r:id="rId18"/>
    <p:sldId id="268" r:id="rId19"/>
    <p:sldId id="269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-87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D12B5-2DD7-498F-A14F-E5E9AA2A8642}" type="datetimeFigureOut">
              <a:rPr lang="ru-RU" smtClean="0"/>
              <a:pPr/>
              <a:t>11.05.2015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88DB5-6F76-4646-B196-36959B850EF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03946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D12B5-2DD7-498F-A14F-E5E9AA2A8642}" type="datetimeFigureOut">
              <a:rPr lang="ru-RU" smtClean="0"/>
              <a:pPr/>
              <a:t>11.05.2015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88DB5-6F76-4646-B196-36959B850E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87468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D12B5-2DD7-498F-A14F-E5E9AA2A8642}" type="datetimeFigureOut">
              <a:rPr lang="ru-RU" smtClean="0"/>
              <a:pPr/>
              <a:t>11.05.2015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88DB5-6F76-4646-B196-36959B850E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34819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D12B5-2DD7-498F-A14F-E5E9AA2A8642}" type="datetimeFigureOut">
              <a:rPr lang="ru-RU" smtClean="0"/>
              <a:pPr/>
              <a:t>11.05.2015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88DB5-6F76-4646-B196-36959B850E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7226240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D12B5-2DD7-498F-A14F-E5E9AA2A8642}" type="datetimeFigureOut">
              <a:rPr lang="ru-RU" smtClean="0"/>
              <a:pPr/>
              <a:t>11.05.2015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88DB5-6F76-4646-B196-36959B850E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399280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D12B5-2DD7-498F-A14F-E5E9AA2A8642}" type="datetimeFigureOut">
              <a:rPr lang="ru-RU" smtClean="0"/>
              <a:pPr/>
              <a:t>11.05.2015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88DB5-6F76-4646-B196-36959B850E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6747508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D12B5-2DD7-498F-A14F-E5E9AA2A8642}" type="datetimeFigureOut">
              <a:rPr lang="ru-RU" smtClean="0"/>
              <a:pPr/>
              <a:t>11.05.2015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88DB5-6F76-4646-B196-36959B850E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883378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D12B5-2DD7-498F-A14F-E5E9AA2A8642}" type="datetimeFigureOut">
              <a:rPr lang="ru-RU" smtClean="0"/>
              <a:pPr/>
              <a:t>11.05.2015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88DB5-6F76-4646-B196-36959B850E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252485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D12B5-2DD7-498F-A14F-E5E9AA2A8642}" type="datetimeFigureOut">
              <a:rPr lang="ru-RU" smtClean="0"/>
              <a:pPr/>
              <a:t>11.05.2015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88DB5-6F76-4646-B196-36959B850E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01795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D12B5-2DD7-498F-A14F-E5E9AA2A8642}" type="datetimeFigureOut">
              <a:rPr lang="ru-RU" smtClean="0"/>
              <a:pPr/>
              <a:t>11.05.2015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88DB5-6F76-4646-B196-36959B850E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71276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D12B5-2DD7-498F-A14F-E5E9AA2A8642}" type="datetimeFigureOut">
              <a:rPr lang="ru-RU" smtClean="0"/>
              <a:pPr/>
              <a:t>11.05.2015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88DB5-6F76-4646-B196-36959B850E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75172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D12B5-2DD7-498F-A14F-E5E9AA2A8642}" type="datetimeFigureOut">
              <a:rPr lang="ru-RU" smtClean="0"/>
              <a:pPr/>
              <a:t>11.05.2015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88DB5-6F76-4646-B196-36959B850E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58427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D12B5-2DD7-498F-A14F-E5E9AA2A8642}" type="datetimeFigureOut">
              <a:rPr lang="ru-RU" smtClean="0"/>
              <a:pPr/>
              <a:t>11.05.2015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88DB5-6F76-4646-B196-36959B850E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2665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D12B5-2DD7-498F-A14F-E5E9AA2A8642}" type="datetimeFigureOut">
              <a:rPr lang="ru-RU" smtClean="0"/>
              <a:pPr/>
              <a:t>11.05.2015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88DB5-6F76-4646-B196-36959B850E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80099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D12B5-2DD7-498F-A14F-E5E9AA2A8642}" type="datetimeFigureOut">
              <a:rPr lang="ru-RU" smtClean="0"/>
              <a:pPr/>
              <a:t>11.05.2015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88DB5-6F76-4646-B196-36959B850E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08051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D12B5-2DD7-498F-A14F-E5E9AA2A8642}" type="datetimeFigureOut">
              <a:rPr lang="ru-RU" smtClean="0"/>
              <a:pPr/>
              <a:t>11.05.2015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88DB5-6F76-4646-B196-36959B850E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3652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D12B5-2DD7-498F-A14F-E5E9AA2A8642}" type="datetimeFigureOut">
              <a:rPr lang="ru-RU" smtClean="0"/>
              <a:pPr/>
              <a:t>11.05.2015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88DB5-6F76-4646-B196-36959B850E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91585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D7D12B5-2DD7-498F-A14F-E5E9AA2A8642}" type="datetimeFigureOut">
              <a:rPr lang="ru-RU" smtClean="0"/>
              <a:pPr/>
              <a:t>11.05.2015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F788DB5-6F76-4646-B196-36959B850E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068375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Music\&#1053;&#1086;&#1074;&#1072;&#1103;%20&#1087;&#1072;&#1087;&#1082;&#1072;\09%20-%20Track%209&#1041;&#1072;&#1088;&#1072;&#1096;&#1082;&#1080;%20&#1080;%20&#1090;&#1091;&#1095;&#1080;.mp3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18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Music\&#1053;&#1086;&#1074;&#1072;&#1103;%20&#1087;&#1072;&#1087;&#1082;&#1072;\10%20-%20Track%2010&#1041;&#1086;&#1083;&#1090;&#1083;&#1080;&#1074;&#1099;&#1077;%20&#1085;&#1086;&#1075;&#1080;.mp3" TargetMode="External"/><Relationship Id="rId5" Type="http://schemas.openxmlformats.org/officeDocument/2006/relationships/image" Target="../media/image21.png"/><Relationship Id="rId4" Type="http://schemas.openxmlformats.org/officeDocument/2006/relationships/image" Target="../media/image20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84;&#1072;&#1084;&#1072;\&#1101;&#1083;&#1083;&#1072;\3\1\005%20%20%20&#1055;&#1045;&#1057;&#1053;&#1071;%20&#1044;&#1054;&#1064;&#1050;&#1054;&#1051;&#1071;&#1058;%20%20&#1044;.&#1051;&#1100;&#1074;&#1086;-&#1050;&#1086;&#1084;&#1087;&#1072;&#1085;&#1077;&#1077;&#1094;.mp3" TargetMode="External"/><Relationship Id="rId6" Type="http://schemas.openxmlformats.org/officeDocument/2006/relationships/image" Target="../media/image26.gif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84;&#1072;&#1084;&#1072;\&#1101;&#1083;&#1083;&#1072;\3\1\005%20%20%20&#1055;&#1045;&#1057;&#1053;&#1071;%20&#1044;&#1054;&#1064;&#1050;&#1054;&#1051;&#1071;&#1058;%20%20&#1044;.&#1051;&#1100;&#1074;&#1086;-&#1050;&#1086;&#1084;&#1087;&#1072;&#1085;&#1077;&#1077;&#1094;.mp3" TargetMode="External"/><Relationship Id="rId5" Type="http://schemas.openxmlformats.org/officeDocument/2006/relationships/image" Target="../media/image29.png"/><Relationship Id="rId4" Type="http://schemas.openxmlformats.org/officeDocument/2006/relationships/image" Target="../media/image28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84;&#1072;&#1084;&#1072;\&#1101;&#1083;&#1083;&#1072;\3\1\006%20%20%20Track55.mp3" TargetMode="External"/><Relationship Id="rId6" Type="http://schemas.openxmlformats.org/officeDocument/2006/relationships/image" Target="../media/image16.png"/><Relationship Id="rId5" Type="http://schemas.openxmlformats.org/officeDocument/2006/relationships/image" Target="../media/image32.png"/><Relationship Id="rId4" Type="http://schemas.openxmlformats.org/officeDocument/2006/relationships/image" Target="../media/image31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84;&#1072;&#1084;&#1072;\&#1101;&#1083;&#1083;&#1072;\3\1\004%20%20%20&#1043;&#1048;&#1052;&#1053;&#1040;&#1057;&#1058;&#1048;&#1050;&#1040;.mp3" TargetMode="Externa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4.xml"/><Relationship Id="rId1" Type="http://schemas.openxmlformats.org/officeDocument/2006/relationships/audio" Target="file:///D:\&#1084;&#1072;&#1084;&#1072;\&#1101;&#1083;&#1083;&#1072;\3\1\001%20%20%20Track19.mp3" TargetMode="Externa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User\Music\&#1053;&#1086;&#1074;&#1072;&#1103;%20&#1087;&#1072;&#1087;&#1082;&#1072;\11%20-%20Track%2011%20&#1052;&#1072;&#1082;&#1072;&#1088;&#1086;&#1096;&#1082;&#1080;.mp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21692" y="617560"/>
            <a:ext cx="8001000" cy="2971801"/>
          </a:xfrm>
        </p:spPr>
        <p:txBody>
          <a:bodyPr>
            <a:normAutofit/>
          </a:bodyPr>
          <a:lstStyle/>
          <a:p>
            <a:pPr algn="ctr"/>
            <a:r>
              <a:rPr lang="ru-RU" sz="4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Элементы </a:t>
            </a:r>
            <a:r>
              <a:rPr lang="ru-RU" sz="40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ритмодекламации</a:t>
            </a:r>
            <a:r>
              <a:rPr lang="ru-RU" sz="4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40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логоритмики</a:t>
            </a:r>
            <a:r>
              <a:rPr lang="ru-RU" sz="4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работе учителя-логопеда</a:t>
            </a:r>
            <a:endParaRPr lang="ru-RU" sz="40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66783" y="5609230"/>
            <a:ext cx="5036023" cy="982637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Учитель-логопед МБДОУ д/с №19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Матюшина Элла Григорьевна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520186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96287" y="520692"/>
            <a:ext cx="9730854" cy="5256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4800" b="1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Ритмодекламация</a:t>
            </a:r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с элементами театрализации.</a:t>
            </a: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Благодаря театрализованным играм, у детей развивается эмоциональная сфера, расширяется и обогащается  опыт сотрудничества детей, как в реальных, так и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в воображаемых ситуациях.</a:t>
            </a:r>
            <a:endParaRPr lang="ru-RU" sz="2800" dirty="0" smtClean="0">
              <a:solidFill>
                <a:srgbClr val="002060"/>
              </a:solidFill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1265973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05014" y="4005617"/>
            <a:ext cx="6186986" cy="28523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313899" y="402224"/>
            <a:ext cx="11682483" cy="5971507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600" b="1" dirty="0" smtClean="0">
                <a:solidFill>
                  <a:srgbClr val="00206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Барашки и тучи</a:t>
            </a:r>
            <a:endParaRPr lang="ru-RU" sz="1400" b="1" dirty="0" smtClean="0">
              <a:solidFill>
                <a:srgbClr val="002060"/>
              </a:solidFill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solidFill>
                  <a:schemeClr val="bg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Барашки - кудряшки лежали на круче,</a:t>
            </a:r>
            <a:endParaRPr lang="ru-RU" dirty="0" smtClean="0">
              <a:solidFill>
                <a:schemeClr val="bg1"/>
              </a:solidFill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solidFill>
                  <a:schemeClr val="bg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А рядом дрожали от сырости тучи,</a:t>
            </a:r>
            <a:endParaRPr lang="ru-RU" dirty="0" smtClean="0">
              <a:solidFill>
                <a:schemeClr val="bg1"/>
              </a:solidFill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solidFill>
                  <a:schemeClr val="bg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Тру-ля, тру-ля, тру-ля… 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dirty="0" smtClean="0">
              <a:solidFill>
                <a:schemeClr val="bg1"/>
              </a:solidFill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solidFill>
                  <a:schemeClr val="bg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По тропке полночной пришел пастушок,</a:t>
            </a:r>
            <a:endParaRPr lang="ru-RU" dirty="0" smtClean="0">
              <a:solidFill>
                <a:schemeClr val="bg1"/>
              </a:solidFill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solidFill>
                  <a:schemeClr val="bg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Да песней не тех за собою увлек.</a:t>
            </a:r>
            <a:endParaRPr lang="ru-RU" dirty="0" smtClean="0">
              <a:solidFill>
                <a:schemeClr val="bg1"/>
              </a:solidFill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solidFill>
                  <a:schemeClr val="bg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По тропке полночной пришел пастушок,</a:t>
            </a:r>
            <a:endParaRPr lang="ru-RU" dirty="0" smtClean="0">
              <a:solidFill>
                <a:schemeClr val="bg1"/>
              </a:solidFill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solidFill>
                  <a:schemeClr val="bg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Да песней не тех за собой увлек. 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dirty="0" smtClean="0">
              <a:solidFill>
                <a:schemeClr val="bg1"/>
              </a:solidFill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3600" dirty="0" smtClean="0">
              <a:solidFill>
                <a:schemeClr val="bg1"/>
              </a:solidFill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solidFill>
                  <a:schemeClr val="bg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Барашки остались на северном склоне,</a:t>
            </a:r>
            <a:endParaRPr lang="ru-RU" dirty="0" smtClean="0">
              <a:solidFill>
                <a:schemeClr val="bg1"/>
              </a:solidFill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solidFill>
                  <a:schemeClr val="bg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А тучки бодались в овечьем загоне.</a:t>
            </a:r>
            <a:endParaRPr lang="ru-RU" dirty="0" smtClean="0">
              <a:solidFill>
                <a:schemeClr val="bg1"/>
              </a:solidFill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solidFill>
                  <a:schemeClr val="bg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Барашки остались на северном склоне,</a:t>
            </a:r>
            <a:endParaRPr lang="ru-RU" dirty="0" smtClean="0">
              <a:solidFill>
                <a:schemeClr val="bg1"/>
              </a:solidFill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solidFill>
                  <a:schemeClr val="bg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А тучки бодались в овечьем загоне</a:t>
            </a:r>
            <a:endParaRPr lang="ru-RU" dirty="0" smtClean="0">
              <a:solidFill>
                <a:schemeClr val="bg1"/>
              </a:solidFill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solidFill>
                  <a:schemeClr val="bg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 </a:t>
            </a:r>
            <a:endParaRPr lang="ru-RU" dirty="0" smtClean="0">
              <a:solidFill>
                <a:schemeClr val="bg1"/>
              </a:solidFill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solidFill>
                  <a:schemeClr val="bg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И блеяли так, что пастух-молодец</a:t>
            </a:r>
            <a:endParaRPr lang="ru-RU" dirty="0" smtClean="0">
              <a:solidFill>
                <a:schemeClr val="bg1"/>
              </a:solidFill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solidFill>
                  <a:schemeClr val="bg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При свете костра их остриг, как овец.</a:t>
            </a:r>
            <a:endParaRPr lang="ru-RU" dirty="0" smtClean="0">
              <a:solidFill>
                <a:schemeClr val="bg1"/>
              </a:solidFill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solidFill>
                  <a:schemeClr val="bg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Тру-ля, тру-ля, тру-ля……</a:t>
            </a:r>
            <a:endParaRPr lang="ru-RU" dirty="0" smtClean="0">
              <a:solidFill>
                <a:schemeClr val="bg1"/>
              </a:solidFill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jivotniea-3795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5022" y="4934562"/>
            <a:ext cx="1575582" cy="1923438"/>
          </a:xfrm>
          <a:prstGeom prst="rect">
            <a:avLst/>
          </a:prstGeom>
        </p:spPr>
      </p:pic>
      <p:pic>
        <p:nvPicPr>
          <p:cNvPr id="6" name="09 - Track 9Барашки и туч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11640457" y="6212114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8252286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492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87792" y="717452"/>
            <a:ext cx="4740812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Болтливые ноги</a:t>
            </a: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Говорить не могут ноги</a:t>
            </a:r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Им положено молчать. </a:t>
            </a:r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Ноги, могут по дороге </a:t>
            </a:r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Друг за дружкою шагать.</a:t>
            </a:r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Топать весело по снегу, </a:t>
            </a:r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Мчат по пляжу босиком, </a:t>
            </a:r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Могут прыгать, могут бегать, </a:t>
            </a:r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А, устав, идти пешком. </a:t>
            </a:r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Говорю я это маме, </a:t>
            </a:r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 она твердит опять:</a:t>
            </a:r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-Перестань болтать ногами! </a:t>
            </a:r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Сколько можно повторять? </a:t>
            </a:r>
            <a:endParaRPr lang="ru-RU" sz="3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anime-deti-69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9084" y="2886982"/>
            <a:ext cx="1405385" cy="2642962"/>
          </a:xfrm>
          <a:prstGeom prst="rect">
            <a:avLst/>
          </a:prstGeom>
        </p:spPr>
      </p:pic>
      <p:pic>
        <p:nvPicPr>
          <p:cNvPr id="5" name="Рисунок 4" descr="menina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65783" y="1493383"/>
            <a:ext cx="2026331" cy="3323183"/>
          </a:xfrm>
          <a:prstGeom prst="rect">
            <a:avLst/>
          </a:prstGeom>
        </p:spPr>
      </p:pic>
      <p:pic>
        <p:nvPicPr>
          <p:cNvPr id="7" name="10 - Track 10Болтливые ног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11575143" y="6477000"/>
            <a:ext cx="381000" cy="38100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069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13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13008" y="1223888"/>
            <a:ext cx="6410179" cy="495182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95788" y="182880"/>
            <a:ext cx="5428238" cy="6733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 err="1" smtClean="0">
                <a:solidFill>
                  <a:srgbClr val="00206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Логоритмика</a:t>
            </a:r>
            <a:r>
              <a:rPr lang="ru-RU" sz="2400" dirty="0" smtClean="0">
                <a:solidFill>
                  <a:srgbClr val="00206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– одно из средств оздоровления речи. Прежде всего, это комплексная методика, включающая в себя средства логопедического, музыкально-ритмического и физического воспитания. </a:t>
            </a:r>
            <a:endParaRPr lang="ru-RU" dirty="0" smtClean="0">
              <a:solidFill>
                <a:schemeClr val="bg1"/>
              </a:solidFill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 err="1" smtClean="0">
                <a:solidFill>
                  <a:srgbClr val="00206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Логоритмика</a:t>
            </a:r>
            <a:r>
              <a:rPr lang="ru-RU" sz="2800" dirty="0" smtClean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- это форма активной терапии, преодоление речевого и сопутствующих нарушений путем развития и коррекции неречевых и речевых психических функций и в конечном итоге адаптации человека к условиям внешней и внутренней среды. Основой </a:t>
            </a:r>
            <a:r>
              <a:rPr lang="ru-RU" sz="2400" dirty="0" err="1" smtClean="0">
                <a:solidFill>
                  <a:schemeClr val="bg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логоритмики</a:t>
            </a:r>
            <a:r>
              <a:rPr lang="ru-RU" sz="2400" dirty="0" smtClean="0">
                <a:solidFill>
                  <a:schemeClr val="bg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являются речь, музыка и движение.</a:t>
            </a:r>
            <a:endParaRPr lang="ru-RU" dirty="0">
              <a:solidFill>
                <a:schemeClr val="bg1"/>
              </a:solidFill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132159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Best-Top-Desktop-Summer-Wallpapers-Hd-Wallpaper-Summer-Pictures-39-1600x12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44640" y="1505242"/>
            <a:ext cx="5101883" cy="48699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2811440" y="343881"/>
            <a:ext cx="6919414" cy="558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Чистоговорки</a:t>
            </a:r>
            <a:r>
              <a:rPr lang="ru-RU" sz="28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закрепление звуков.</a:t>
            </a:r>
            <a:endParaRPr lang="ru-RU" sz="20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6811" y="440301"/>
            <a:ext cx="6600968" cy="6298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000" u="sng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u="sng" dirty="0" err="1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Чистоговорка</a:t>
            </a:r>
            <a:r>
              <a:rPr lang="ru-RU" sz="2400" b="1" u="sng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«</a:t>
            </a:r>
            <a:r>
              <a:rPr lang="ru-RU" sz="2400" b="1" u="sng" dirty="0" err="1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</a:t>
            </a:r>
            <a:r>
              <a:rPr lang="ru-RU" sz="2000" b="1" u="sng" dirty="0" err="1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ʼ</a:t>
            </a:r>
            <a:r>
              <a:rPr lang="ru-RU" sz="2400" b="1" u="sng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Л»</a:t>
            </a:r>
            <a:endParaRPr lang="ru-RU" sz="1600" b="1" dirty="0" smtClean="0"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8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Ул</a:t>
            </a:r>
            <a:r>
              <a:rPr lang="ru-RU" sz="28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ru-RU" sz="28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ул</a:t>
            </a:r>
            <a:r>
              <a:rPr lang="ru-RU" sz="28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ru-RU" sz="28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ул</a:t>
            </a:r>
            <a:r>
              <a:rPr lang="ru-RU" sz="28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 ветер с моря дул.                                         </a:t>
            </a:r>
          </a:p>
          <a:p>
            <a:r>
              <a:rPr lang="ru-RU" sz="2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---------------                                                                                          </a:t>
            </a:r>
          </a:p>
          <a:p>
            <a:r>
              <a:rPr lang="ru-RU" sz="2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28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Ли–ли–ли</a:t>
            </a:r>
            <a:r>
              <a:rPr lang="ru-RU" sz="2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–  на причал пришли.                                     </a:t>
            </a:r>
          </a:p>
          <a:p>
            <a:r>
              <a:rPr lang="ru-RU" sz="2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----------------                                                                                            </a:t>
            </a:r>
          </a:p>
          <a:p>
            <a:r>
              <a:rPr lang="ru-RU" sz="2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28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Лю</a:t>
            </a:r>
            <a:r>
              <a:rPr lang="ru-RU" sz="28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ru-RU" sz="28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лю</a:t>
            </a:r>
            <a:r>
              <a:rPr lang="ru-RU" sz="28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ru-RU" sz="28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лю</a:t>
            </a:r>
            <a:r>
              <a:rPr lang="ru-RU" sz="28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 лодку я куплю</a:t>
            </a:r>
            <a:r>
              <a:rPr lang="ru-RU" sz="2800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                                       </a:t>
            </a:r>
            <a:endParaRPr lang="ru-RU" sz="28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-----------------                                                                                   </a:t>
            </a:r>
          </a:p>
          <a:p>
            <a:pPr>
              <a:tabLst>
                <a:tab pos="4143375" algn="l"/>
              </a:tabLst>
            </a:pPr>
            <a:r>
              <a:rPr lang="ru-RU" sz="2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28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Лу–</a:t>
            </a:r>
            <a:r>
              <a:rPr lang="ru-RU" sz="28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лу</a:t>
            </a:r>
            <a:r>
              <a:rPr lang="ru-RU" sz="28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ru-RU" sz="28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лу</a:t>
            </a:r>
            <a:r>
              <a:rPr lang="ru-RU" sz="28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 я по морю поплыву.	 </a:t>
            </a:r>
          </a:p>
          <a:p>
            <a:pPr>
              <a:tabLst>
                <a:tab pos="4143375" algn="l"/>
              </a:tabLst>
            </a:pPr>
            <a:r>
              <a:rPr lang="ru-RU" sz="2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------------------                                                                               </a:t>
            </a:r>
          </a:p>
          <a:p>
            <a:pPr>
              <a:tabLst>
                <a:tab pos="4143375" algn="l"/>
              </a:tabLst>
            </a:pPr>
            <a:r>
              <a:rPr lang="ru-RU" sz="2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28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Бли</a:t>
            </a:r>
            <a:r>
              <a:rPr lang="ru-RU" sz="28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ru-RU" sz="28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бли</a:t>
            </a:r>
            <a:r>
              <a:rPr lang="ru-RU" sz="28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ru-RU" sz="28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бли</a:t>
            </a:r>
            <a:r>
              <a:rPr lang="ru-RU" sz="2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ходят в море корабли.                          </a:t>
            </a:r>
          </a:p>
          <a:p>
            <a:pPr>
              <a:tabLst>
                <a:tab pos="4143375" algn="l"/>
              </a:tabLst>
            </a:pPr>
            <a:r>
              <a:rPr lang="ru-RU" sz="2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--------------------                                                                           </a:t>
            </a:r>
          </a:p>
          <a:p>
            <a:pPr>
              <a:tabLst>
                <a:tab pos="4143375" algn="l"/>
              </a:tabLst>
            </a:pPr>
            <a:r>
              <a:rPr lang="ru-RU" sz="2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28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Ла–ла–ла</a:t>
            </a:r>
            <a:r>
              <a:rPr lang="ru-RU" sz="2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–  лодка тоже поплыла.                                 </a:t>
            </a:r>
          </a:p>
          <a:p>
            <a:r>
              <a:rPr lang="ru-RU" sz="2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-------------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 descr="C:\Users\User\Pictures\папка изображение\ЭЛЛА\post-29417-1300634805.png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05796" y="2969651"/>
            <a:ext cx="1777023" cy="2150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img3.proshkolu.ru/content/media/pic/std/2000000/1875000/1874394-cc06e6546a0b73b5.png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709319" y="4269788"/>
            <a:ext cx="1011457" cy="893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22426932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8369838" y="3956568"/>
            <a:ext cx="1191317" cy="1431358"/>
          </a:xfrm>
          <a:prstGeom prst="rect">
            <a:avLst/>
          </a:prstGeom>
        </p:spPr>
      </p:pic>
      <p:pic>
        <p:nvPicPr>
          <p:cNvPr id="11" name="005   ПЕСНЯ ДОШКОЛЯТ  Д.Льво-Компанеец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11633200" y="6368142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1034725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59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00131" y="240623"/>
            <a:ext cx="6096000" cy="64694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lang="ru-RU" sz="2800" b="1" u="sng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Чистоговорка</a:t>
            </a:r>
            <a:r>
              <a:rPr lang="ru-RU" sz="2800" b="1" u="sng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«</a:t>
            </a:r>
            <a:r>
              <a:rPr lang="ru-RU" sz="2800" b="1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</a:t>
            </a:r>
            <a:r>
              <a:rPr lang="ru-RU" sz="2800" b="1" u="sng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2800" b="1" dirty="0" smtClean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</a:t>
            </a:r>
            <a:r>
              <a:rPr lang="ru-RU" sz="28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а-жа-жа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ежата у ежа</a:t>
            </a:r>
            <a:r>
              <a:rPr lang="ru-RU" sz="2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                                       </a:t>
            </a:r>
            <a:endParaRPr lang="ru-RU" sz="280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2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---------------                                                                                          </a:t>
            </a:r>
            <a:endParaRPr lang="ru-RU" sz="280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28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</a:t>
            </a:r>
            <a:r>
              <a:rPr lang="ru-RU" sz="28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у-жу-жу</a:t>
            </a:r>
            <a:r>
              <a:rPr lang="ru-RU" sz="28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2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 ужи пришли к ежу.                                     </a:t>
            </a:r>
            <a:endParaRPr lang="ru-RU" sz="280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2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----------------                                                                                            </a:t>
            </a:r>
            <a:endParaRPr lang="ru-RU" sz="280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28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</a:t>
            </a:r>
            <a:r>
              <a:rPr lang="ru-RU" sz="28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и-жи-жи</a:t>
            </a:r>
            <a:r>
              <a:rPr lang="ru-RU" sz="28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2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 ежат нам покажи</a:t>
            </a:r>
            <a:r>
              <a:rPr lang="ru-RU" sz="2800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                                       </a:t>
            </a:r>
            <a:endParaRPr lang="ru-RU" sz="280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2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-----------------                                                                                   </a:t>
            </a:r>
            <a:endParaRPr lang="ru-RU" sz="280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tabLst>
                <a:tab pos="4143375" algn="l"/>
              </a:tabLst>
            </a:pPr>
            <a:r>
              <a:rPr lang="ru-RU" sz="2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</a:t>
            </a:r>
            <a:r>
              <a:rPr lang="ru-RU" sz="28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у-жу-жу</a:t>
            </a:r>
            <a:r>
              <a:rPr lang="ru-RU" sz="28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2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 я с ужами не дружу.	 </a:t>
            </a:r>
            <a:endParaRPr lang="ru-RU" sz="280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tabLst>
                <a:tab pos="4143375" algn="l"/>
              </a:tabLst>
            </a:pPr>
            <a:r>
              <a:rPr lang="ru-RU" sz="2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------------------                                                                               </a:t>
            </a:r>
            <a:endParaRPr lang="ru-RU" sz="280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tabLst>
                <a:tab pos="4143375" algn="l"/>
              </a:tabLst>
            </a:pPr>
            <a:r>
              <a:rPr lang="ru-RU" sz="2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</a:t>
            </a:r>
            <a:r>
              <a:rPr lang="ru-RU" sz="28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а-жа-жа</a:t>
            </a:r>
            <a:r>
              <a:rPr lang="ru-RU" sz="28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 ужи уходят от ежа.                          </a:t>
            </a:r>
            <a:endParaRPr lang="ru-RU" sz="280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tabLst>
                <a:tab pos="4143375" algn="l"/>
              </a:tabLst>
            </a:pPr>
            <a:r>
              <a:rPr lang="ru-RU" sz="2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--------------------                                                                           </a:t>
            </a:r>
            <a:endParaRPr lang="ru-RU" sz="280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tabLst>
                <a:tab pos="4143375" algn="l"/>
              </a:tabLst>
            </a:pPr>
            <a:r>
              <a:rPr lang="ru-RU" sz="2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</a:t>
            </a:r>
            <a:r>
              <a:rPr lang="ru-RU" sz="28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е-же-же </a:t>
            </a:r>
            <a:r>
              <a:rPr lang="ru-RU" sz="2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 домой пора уже.                                 </a:t>
            </a:r>
            <a:endParaRPr lang="ru-RU" sz="280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----------------- 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10" name="Рисунок 9" descr="835_OG1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724" y="798286"/>
            <a:ext cx="5245705" cy="58710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jivotniea-3738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87133" flipH="1">
            <a:off x="1198561" y="3106056"/>
            <a:ext cx="1666875" cy="809625"/>
          </a:xfrm>
          <a:prstGeom prst="rect">
            <a:avLst/>
          </a:prstGeom>
        </p:spPr>
      </p:pic>
      <p:pic>
        <p:nvPicPr>
          <p:cNvPr id="5" name="Рисунок 4" descr="jivotniea-3738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51702" flipH="1">
            <a:off x="44722" y="3265715"/>
            <a:ext cx="1929265" cy="809625"/>
          </a:xfrm>
          <a:prstGeom prst="rect">
            <a:avLst/>
          </a:prstGeom>
        </p:spPr>
      </p:pic>
      <p:pic>
        <p:nvPicPr>
          <p:cNvPr id="7" name="005   ПЕСНЯ ДОШКОЛЯТ  Д.Льво-Компанеец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11691257" y="6353629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388125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5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5093" y="696036"/>
            <a:ext cx="8488907" cy="6008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15000"/>
              </a:lnSpc>
              <a:spcAft>
                <a:spcPts val="0"/>
              </a:spcAft>
            </a:pPr>
            <a:r>
              <a:rPr lang="ru-RU" sz="21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Звонко с крыши капли скачут. </a:t>
            </a:r>
          </a:p>
          <a:p>
            <a:pPr marL="12700">
              <a:lnSpc>
                <a:spcPct val="115000"/>
              </a:lnSpc>
              <a:spcAft>
                <a:spcPts val="0"/>
              </a:spcAft>
            </a:pPr>
            <a:r>
              <a:rPr lang="ru-RU" sz="21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Кап! Кап! Кап! </a:t>
            </a:r>
          </a:p>
          <a:p>
            <a:pPr marL="12700">
              <a:lnSpc>
                <a:spcPct val="115000"/>
              </a:lnSpc>
              <a:spcAft>
                <a:spcPts val="0"/>
              </a:spcAft>
            </a:pPr>
            <a:r>
              <a:rPr lang="ru-RU" sz="21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Под окном сосульки плачут.</a:t>
            </a:r>
          </a:p>
          <a:p>
            <a:pPr marL="12700">
              <a:lnSpc>
                <a:spcPct val="115000"/>
              </a:lnSpc>
              <a:spcAft>
                <a:spcPts val="0"/>
              </a:spcAft>
            </a:pPr>
            <a:r>
              <a:rPr lang="ru-RU" sz="21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Кап! Кап! Кап!</a:t>
            </a:r>
          </a:p>
          <a:p>
            <a:pPr marL="12700">
              <a:lnSpc>
                <a:spcPct val="115000"/>
              </a:lnSpc>
              <a:spcAft>
                <a:spcPts val="0"/>
              </a:spcAft>
            </a:pPr>
            <a:r>
              <a:rPr lang="ru-RU" sz="21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Скачут капли мне в ладошку.</a:t>
            </a:r>
          </a:p>
          <a:p>
            <a:pPr marL="12700">
              <a:lnSpc>
                <a:spcPct val="115000"/>
              </a:lnSpc>
              <a:spcAft>
                <a:spcPts val="0"/>
              </a:spcAft>
            </a:pPr>
            <a:r>
              <a:rPr lang="ru-RU" sz="21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Кап! Кап! Кап! </a:t>
            </a:r>
          </a:p>
          <a:p>
            <a:pPr marL="12700">
              <a:lnSpc>
                <a:spcPct val="115000"/>
              </a:lnSpc>
              <a:spcAft>
                <a:spcPts val="0"/>
              </a:spcAft>
            </a:pPr>
            <a:r>
              <a:rPr lang="ru-RU" sz="21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 на бабушкину кошку.</a:t>
            </a:r>
          </a:p>
          <a:p>
            <a:pPr marL="12700">
              <a:lnSpc>
                <a:spcPct val="115000"/>
              </a:lnSpc>
              <a:spcAft>
                <a:spcPts val="0"/>
              </a:spcAft>
            </a:pPr>
            <a:r>
              <a:rPr lang="ru-RU" sz="21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1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Кап! Кап! Кап! </a:t>
            </a:r>
          </a:p>
          <a:p>
            <a:pPr marL="12700">
              <a:lnSpc>
                <a:spcPct val="115000"/>
              </a:lnSpc>
              <a:spcAft>
                <a:spcPts val="0"/>
              </a:spcAft>
            </a:pPr>
            <a:r>
              <a:rPr lang="ru-RU" sz="21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 ступеньки, на перила. </a:t>
            </a:r>
          </a:p>
          <a:p>
            <a:pPr marL="12700">
              <a:lnSpc>
                <a:spcPct val="115000"/>
              </a:lnSpc>
              <a:spcAft>
                <a:spcPts val="0"/>
              </a:spcAft>
            </a:pPr>
            <a:r>
              <a:rPr lang="ru-RU" sz="21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Кап! Кап! Кап! </a:t>
            </a:r>
          </a:p>
          <a:p>
            <a:pPr marL="12700">
              <a:lnSpc>
                <a:spcPct val="115000"/>
              </a:lnSpc>
              <a:spcAft>
                <a:spcPts val="0"/>
              </a:spcAft>
            </a:pPr>
            <a:r>
              <a:rPr lang="ru-RU" sz="21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Кошка даже рот открыла.</a:t>
            </a:r>
          </a:p>
          <a:p>
            <a:pPr marL="12700">
              <a:lnSpc>
                <a:spcPct val="115000"/>
              </a:lnSpc>
              <a:spcAft>
                <a:spcPts val="0"/>
              </a:spcAft>
            </a:pPr>
            <a:r>
              <a:rPr lang="ru-RU" sz="21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Кап! Кап! Кап! </a:t>
            </a:r>
          </a:p>
          <a:p>
            <a:pPr marL="12700">
              <a:lnSpc>
                <a:spcPct val="115000"/>
              </a:lnSpc>
              <a:spcAft>
                <a:spcPts val="0"/>
              </a:spcAft>
            </a:pPr>
            <a:r>
              <a:rPr lang="ru-RU" sz="21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Звонко капли скачут с крыши. </a:t>
            </a:r>
          </a:p>
          <a:p>
            <a:pPr marL="12700">
              <a:lnSpc>
                <a:spcPct val="115000"/>
              </a:lnSpc>
              <a:spcAft>
                <a:spcPts val="0"/>
              </a:spcAft>
            </a:pPr>
            <a:r>
              <a:rPr lang="ru-RU" sz="21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Кап! Кап! Кап! </a:t>
            </a:r>
          </a:p>
          <a:p>
            <a:pPr marL="12700">
              <a:lnSpc>
                <a:spcPct val="115000"/>
              </a:lnSpc>
              <a:spcAft>
                <a:spcPts val="0"/>
              </a:spcAft>
            </a:pPr>
            <a:r>
              <a:rPr lang="ru-RU" sz="21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 нам весна идет, мы слышим. </a:t>
            </a:r>
          </a:p>
          <a:p>
            <a:pPr marL="12700">
              <a:lnSpc>
                <a:spcPct val="115000"/>
              </a:lnSpc>
              <a:spcAft>
                <a:spcPts val="0"/>
              </a:spcAft>
            </a:pPr>
            <a:r>
              <a:rPr lang="ru-RU" sz="21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Кап! Кап! Кап!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294091" y="177421"/>
            <a:ext cx="1725665" cy="6132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49580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Весна</a:t>
            </a:r>
            <a:endParaRPr lang="ru-RU" sz="2400" b="1" dirty="0">
              <a:solidFill>
                <a:schemeClr val="accent4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kapli-25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1620" y="4679868"/>
            <a:ext cx="4235256" cy="2178132"/>
          </a:xfrm>
          <a:prstGeom prst="rect">
            <a:avLst/>
          </a:prstGeom>
        </p:spPr>
      </p:pic>
      <p:pic>
        <p:nvPicPr>
          <p:cNvPr id="5" name="Рисунок 4" descr="весна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5207830" y="815925"/>
            <a:ext cx="5753122" cy="4318782"/>
          </a:xfrm>
          <a:prstGeom prst="rect">
            <a:avLst/>
          </a:prstGeom>
        </p:spPr>
      </p:pic>
      <p:pic>
        <p:nvPicPr>
          <p:cNvPr id="8" name="Рисунок 7" descr="im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648986" y="4062189"/>
            <a:ext cx="2041267" cy="3063097"/>
          </a:xfrm>
          <a:prstGeom prst="rect">
            <a:avLst/>
          </a:prstGeom>
        </p:spPr>
      </p:pic>
      <p:pic>
        <p:nvPicPr>
          <p:cNvPr id="9" name="006   Track55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11618685" y="6353629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1444458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60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7421" y="562577"/>
            <a:ext cx="3998793" cy="6201698"/>
          </a:xfrm>
          <a:prstGeom prst="rect">
            <a:avLst/>
          </a:prstGeom>
          <a:ln/>
        </p:spPr>
        <p:style>
          <a:lnRef idx="3">
            <a:schemeClr val="lt1"/>
          </a:lnRef>
          <a:fillRef idx="1002">
            <a:schemeClr val="dk2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Проснувшись, с утра, кошка</a:t>
            </a:r>
            <a:endParaRPr lang="ru-RU" sz="220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«Кошечка»</a:t>
            </a:r>
            <a:endParaRPr lang="ru-RU" sz="220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Мурка,  открыла  окошко.</a:t>
            </a:r>
            <a:endParaRPr lang="ru-RU" sz="220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«Окошко»</a:t>
            </a:r>
            <a:endParaRPr lang="ru-RU" sz="220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Почистила зубки немножко</a:t>
            </a:r>
            <a:endParaRPr lang="ru-RU" sz="220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«Чистим зубы»</a:t>
            </a:r>
            <a:endParaRPr lang="ru-RU" sz="220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стала тесто месить на блины.</a:t>
            </a:r>
            <a:endParaRPr lang="ru-RU" sz="220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«Месим тесто»</a:t>
            </a:r>
            <a:endParaRPr lang="ru-RU" sz="220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Блины получились вкусны.</a:t>
            </a:r>
            <a:endParaRPr lang="ru-RU" sz="220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«Блинчик»</a:t>
            </a:r>
            <a:endParaRPr lang="ru-RU" sz="220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Молока полакала из чашки,</a:t>
            </a:r>
            <a:endParaRPr lang="ru-RU" sz="220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«Лакаем», «Чашка»</a:t>
            </a:r>
            <a:endParaRPr lang="ru-RU" sz="220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после погрызла орешки,</a:t>
            </a:r>
            <a:endParaRPr lang="ru-RU" sz="220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«Орешки»</a:t>
            </a:r>
            <a:endParaRPr lang="ru-RU" sz="220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решила пойти во двор,</a:t>
            </a:r>
            <a:endParaRPr lang="ru-RU" sz="220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Попрыгать через забор.</a:t>
            </a:r>
            <a:endParaRPr lang="ru-RU" sz="220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«Заборчик»</a:t>
            </a:r>
            <a:endParaRPr lang="ru-RU" sz="220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3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300" dirty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270544" y="562577"/>
            <a:ext cx="3921456" cy="4493538"/>
          </a:xfrm>
          <a:prstGeom prst="rect">
            <a:avLst/>
          </a:prstGeom>
        </p:spPr>
        <p:style>
          <a:lnRef idx="3">
            <a:schemeClr val="lt1"/>
          </a:lnRef>
          <a:fillRef idx="1002">
            <a:schemeClr val="dk2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Время быстро бежало</a:t>
            </a:r>
            <a:endParaRPr lang="ru-RU" sz="220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«Часики»</a:t>
            </a:r>
            <a:endParaRPr lang="ru-RU" sz="220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Лошадка домой поскакала,</a:t>
            </a:r>
            <a:endParaRPr lang="ru-RU" sz="220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«Лошадка»</a:t>
            </a:r>
            <a:endParaRPr lang="ru-RU" sz="220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кошка домой воротилась,</a:t>
            </a:r>
            <a:endParaRPr lang="ru-RU" sz="220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«Кошечка»</a:t>
            </a:r>
            <a:endParaRPr lang="ru-RU" sz="220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Она расчесалась,</a:t>
            </a:r>
            <a:endParaRPr lang="ru-RU" sz="220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«Расчешем киску»</a:t>
            </a:r>
            <a:endParaRPr lang="ru-RU" sz="220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Умылась </a:t>
            </a:r>
            <a:endParaRPr lang="ru-RU" sz="220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«Облизаться»</a:t>
            </a:r>
            <a:endParaRPr lang="ru-RU" sz="220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отдохнуть на диван примостилась.    </a:t>
            </a:r>
            <a:endParaRPr lang="ru-RU" sz="220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«Закрыли ротик»</a:t>
            </a:r>
            <a:endParaRPr lang="ru-RU" sz="2200" dirty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76215" y="562577"/>
            <a:ext cx="4094330" cy="6186309"/>
          </a:xfrm>
          <a:prstGeom prst="rect">
            <a:avLst/>
          </a:prstGeom>
        </p:spPr>
        <p:style>
          <a:lnRef idx="3">
            <a:schemeClr val="lt1"/>
          </a:lnRef>
          <a:fillRef idx="1002">
            <a:schemeClr val="dk2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Возле забора мышка бежала.</a:t>
            </a:r>
            <a:endParaRPr lang="ru-RU" sz="220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Кошка, ту мышку быстро поймала.</a:t>
            </a:r>
            <a:endParaRPr lang="ru-RU" sz="220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«Поймай мышку»</a:t>
            </a:r>
            <a:endParaRPr lang="ru-RU" sz="220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на качелях кататься стала</a:t>
            </a:r>
            <a:endParaRPr lang="ru-RU" sz="220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«Качели»</a:t>
            </a:r>
            <a:endParaRPr lang="ru-RU" sz="220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дали  лошадку она увидала.</a:t>
            </a:r>
            <a:endParaRPr lang="ru-RU" sz="220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«Лошадка»</a:t>
            </a:r>
            <a:endParaRPr lang="ru-RU" sz="220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предложила лошадке играть,</a:t>
            </a:r>
            <a:endParaRPr lang="ru-RU" sz="220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Шары разноцветные надувать.</a:t>
            </a:r>
            <a:endParaRPr lang="ru-RU" sz="220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«Шарики»</a:t>
            </a:r>
            <a:endParaRPr lang="ru-RU" sz="220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барабане марш отбивать</a:t>
            </a:r>
            <a:endParaRPr lang="ru-RU" sz="220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«Барабанщик»</a:t>
            </a:r>
            <a:endParaRPr lang="ru-RU" sz="220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на гармошке задорно играть.</a:t>
            </a:r>
            <a:endParaRPr lang="ru-RU" sz="220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«Гармошка»</a:t>
            </a:r>
            <a:endParaRPr lang="ru-RU" sz="220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ворота голы забивать.</a:t>
            </a:r>
            <a:endParaRPr lang="ru-RU" sz="220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«Загони мяч в ворота»</a:t>
            </a:r>
            <a:endParaRPr lang="ru-RU" sz="220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20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29301" y="100912"/>
            <a:ext cx="71923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u="sng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Артикуляционная  гимнастика </a:t>
            </a: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u="sng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«Кошка Мурка».</a:t>
            </a:r>
            <a:endParaRPr lang="ru-RU" sz="20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 descr="78423688_large_0_506e2_8b8c783a_X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2634" y="4761696"/>
            <a:ext cx="3439877" cy="2293251"/>
          </a:xfrm>
          <a:prstGeom prst="rect">
            <a:avLst/>
          </a:prstGeom>
        </p:spPr>
      </p:pic>
      <p:pic>
        <p:nvPicPr>
          <p:cNvPr id="11" name="004   ГИМНАСТИ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11589657" y="6368143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1627489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82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78674" y="1323834"/>
            <a:ext cx="9280478" cy="5175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результате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этой работы</a:t>
            </a:r>
            <a:r>
              <a:rPr lang="ru-RU" sz="28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реализуются следующие  задачи:</a:t>
            </a:r>
            <a:endParaRPr lang="ru-RU" sz="20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Уточнение артикуляции, развитие фонематического восприятия, расширение лексического запаса, развитие слухового внимания и двигательной памяти, совершенствование общей и мелкой моторики, выработка четких, координированных движений во взаимосвязи с речью, развитие мелодико-интонационных и просодических компонентов, творческой фантазии и воображения.</a:t>
            </a:r>
            <a:endParaRPr lang="ru-RU" sz="20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816448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4211" y="2101755"/>
            <a:ext cx="9537961" cy="1555845"/>
          </a:xfrm>
          <a:scene3d>
            <a:camera prst="isometricRightUp"/>
            <a:lightRig rig="threePt" dir="t"/>
          </a:scene3d>
        </p:spPr>
        <p:txBody>
          <a:bodyPr>
            <a:normAutofit fontScale="90000"/>
            <a:sp3d extrusionH="57150">
              <a:bevelT w="50800" h="38100" prst="riblet"/>
            </a:sp3d>
          </a:bodyPr>
          <a:lstStyle/>
          <a:p>
            <a:pPr algn="ctr"/>
            <a:r>
              <a:rPr lang="ru-RU" sz="6000" i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reflection blurRad="6350" stA="50000" endA="300" endPos="5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Спасибо за  внимание</a:t>
            </a:r>
            <a:r>
              <a:rPr lang="ru-RU" i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reflection blurRad="6350" stA="50000" endA="300" endPos="50000" dist="29997" dir="5400000" sy="-100000" algn="bl" rotWithShape="0"/>
                </a:effectLst>
              </a:rPr>
              <a:t>.</a:t>
            </a:r>
            <a:endParaRPr lang="ru-RU" i="1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reflection blurRad="6350" stA="50000" endA="300" endPos="50000" dist="29997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4212" y="5063319"/>
            <a:ext cx="6400800" cy="72788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65905984_5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2497" y="4920011"/>
            <a:ext cx="1488099" cy="193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29136795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786" y="245661"/>
            <a:ext cx="4954136" cy="574874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Ритмодекламация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синтез музыки, поэзии и ритма. Здесь текст не поется, а ритмично декламируется. Исполнение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ритмодекламации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отличается более четким произношением и утрированной интонацией. Именно благодаря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ритмодекламации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ребят развивается координация слуха и голоса.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lum brigh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7714" y="1681707"/>
            <a:ext cx="6720115" cy="4558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528576388"/>
      </p:ext>
    </p:extLst>
  </p:cSld>
  <p:clrMapOvr>
    <a:masterClrMapping/>
  </p:clrMapOvr>
  <p:transition spd="med" advTm="5000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1294.JPG"/>
          <p:cNvPicPr>
            <a:picLocks noChangeAspect="1"/>
          </p:cNvPicPr>
          <p:nvPr/>
        </p:nvPicPr>
        <p:blipFill>
          <a:blip r:embed="rId2" cstate="print">
            <a:lum bright="20000"/>
          </a:blip>
          <a:stretch>
            <a:fillRect/>
          </a:stretch>
        </p:blipFill>
        <p:spPr>
          <a:xfrm>
            <a:off x="215704" y="2166425"/>
            <a:ext cx="5931878" cy="44911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IMG_1300.JPG"/>
          <p:cNvPicPr>
            <a:picLocks noChangeAspect="1"/>
          </p:cNvPicPr>
          <p:nvPr/>
        </p:nvPicPr>
        <p:blipFill>
          <a:blip r:embed="rId3" cstate="print">
            <a:lum bright="20000"/>
          </a:blip>
          <a:stretch>
            <a:fillRect/>
          </a:stretch>
        </p:blipFill>
        <p:spPr>
          <a:xfrm>
            <a:off x="6185095" y="182880"/>
            <a:ext cx="5814646" cy="43609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841572457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1304.JPG"/>
          <p:cNvPicPr>
            <a:picLocks noChangeAspect="1"/>
          </p:cNvPicPr>
          <p:nvPr/>
        </p:nvPicPr>
        <p:blipFill>
          <a:blip r:embed="rId2" cstate="print">
            <a:lum bright="20000"/>
          </a:blip>
          <a:srcRect l="2808" b="-153"/>
          <a:stretch>
            <a:fillRect/>
          </a:stretch>
        </p:blipFill>
        <p:spPr>
          <a:xfrm>
            <a:off x="5921829" y="1969924"/>
            <a:ext cx="6052457" cy="46776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IMG_1309.JPG"/>
          <p:cNvPicPr>
            <a:picLocks noChangeAspect="1"/>
          </p:cNvPicPr>
          <p:nvPr/>
        </p:nvPicPr>
        <p:blipFill>
          <a:blip r:embed="rId3" cstate="print">
            <a:lum bright="20000"/>
          </a:blip>
          <a:srcRect l="18161"/>
          <a:stretch>
            <a:fillRect/>
          </a:stretch>
        </p:blipFill>
        <p:spPr>
          <a:xfrm>
            <a:off x="188686" y="210569"/>
            <a:ext cx="5542670" cy="50794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1310.JPG"/>
          <p:cNvPicPr>
            <a:picLocks noChangeAspect="1"/>
          </p:cNvPicPr>
          <p:nvPr/>
        </p:nvPicPr>
        <p:blipFill>
          <a:blip r:embed="rId2" cstate="print">
            <a:lum bright="20000"/>
          </a:blip>
          <a:srcRect l="12463" b="-587"/>
          <a:stretch>
            <a:fillRect/>
          </a:stretch>
        </p:blipFill>
        <p:spPr>
          <a:xfrm>
            <a:off x="181093" y="1425137"/>
            <a:ext cx="5992838" cy="51646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IMG_1311.JPG"/>
          <p:cNvPicPr>
            <a:picLocks noChangeAspect="1"/>
          </p:cNvPicPr>
          <p:nvPr/>
        </p:nvPicPr>
        <p:blipFill>
          <a:blip r:embed="rId3" cstate="print">
            <a:lum bright="20000"/>
          </a:blip>
          <a:srcRect r="13068" b="38"/>
          <a:stretch>
            <a:fillRect/>
          </a:stretch>
        </p:blipFill>
        <p:spPr>
          <a:xfrm>
            <a:off x="6274191" y="212355"/>
            <a:ext cx="5725551" cy="49377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1318.JPG"/>
          <p:cNvPicPr>
            <a:picLocks noChangeAspect="1"/>
          </p:cNvPicPr>
          <p:nvPr/>
        </p:nvPicPr>
        <p:blipFill>
          <a:blip r:embed="rId2" cstate="print">
            <a:lum bright="20000"/>
          </a:blip>
          <a:srcRect l="2493" r="5251" b="768"/>
          <a:stretch>
            <a:fillRect/>
          </a:stretch>
        </p:blipFill>
        <p:spPr>
          <a:xfrm>
            <a:off x="6102475" y="1814733"/>
            <a:ext cx="5900839" cy="47602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IMG_1314.JPG"/>
          <p:cNvPicPr>
            <a:picLocks noChangeAspect="1"/>
          </p:cNvPicPr>
          <p:nvPr/>
        </p:nvPicPr>
        <p:blipFill>
          <a:blip r:embed="rId3" cstate="print">
            <a:lum bright="20000"/>
          </a:blip>
          <a:srcRect r="3754" b="319"/>
          <a:stretch>
            <a:fillRect/>
          </a:stretch>
        </p:blipFill>
        <p:spPr>
          <a:xfrm>
            <a:off x="212355" y="211908"/>
            <a:ext cx="5650522" cy="43891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1285.JPG"/>
          <p:cNvPicPr>
            <a:picLocks noChangeAspect="1"/>
          </p:cNvPicPr>
          <p:nvPr/>
        </p:nvPicPr>
        <p:blipFill>
          <a:blip r:embed="rId2" cstate="print">
            <a:lum bright="20000"/>
          </a:blip>
          <a:srcRect l="5375" r="5731" b="785"/>
          <a:stretch>
            <a:fillRect/>
          </a:stretch>
        </p:blipFill>
        <p:spPr>
          <a:xfrm>
            <a:off x="5965371" y="1518419"/>
            <a:ext cx="6023429" cy="50420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Рисунок 1" descr="IMG_1283.JPG"/>
          <p:cNvPicPr>
            <a:picLocks noChangeAspect="1"/>
          </p:cNvPicPr>
          <p:nvPr/>
        </p:nvPicPr>
        <p:blipFill>
          <a:blip r:embed="rId3" cstate="print">
            <a:lum bright="20000"/>
          </a:blip>
          <a:srcRect l="2298"/>
          <a:stretch>
            <a:fillRect/>
          </a:stretch>
        </p:blipFill>
        <p:spPr>
          <a:xfrm>
            <a:off x="203200" y="217715"/>
            <a:ext cx="5918076" cy="45429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6734629" y="290286"/>
            <a:ext cx="48768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1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Звери и шишки</a:t>
            </a:r>
            <a:endParaRPr kumimoji="0" lang="ru-RU" sz="4800" b="1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29758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5"/>
          <p:cNvSpPr>
            <a:spLocks noGrp="1"/>
          </p:cNvSpPr>
          <p:nvPr>
            <p:ph type="title"/>
          </p:nvPr>
        </p:nvSpPr>
        <p:spPr>
          <a:xfrm>
            <a:off x="2264228" y="188687"/>
            <a:ext cx="8186057" cy="62411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Звери   и   шишки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одержимое 16"/>
          <p:cNvSpPr>
            <a:spLocks noGrp="1"/>
          </p:cNvSpPr>
          <p:nvPr>
            <p:ph sz="half" idx="1"/>
          </p:nvPr>
        </p:nvSpPr>
        <p:spPr>
          <a:xfrm>
            <a:off x="684211" y="725714"/>
            <a:ext cx="4381275" cy="613228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дорожке звери  шли                           </a:t>
            </a:r>
          </a:p>
          <a:p>
            <a:pPr>
              <a:buNone/>
            </a:pP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Шишки под сосной нашли,                                         </a:t>
            </a:r>
          </a:p>
          <a:p>
            <a:pPr>
              <a:buNone/>
            </a:pP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лапки звери  шишки взяли                     </a:t>
            </a:r>
          </a:p>
          <a:p>
            <a:pPr>
              <a:buNone/>
            </a:pP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немножко поиграли.                                 	       </a:t>
            </a:r>
          </a:p>
          <a:p>
            <a:pPr>
              <a:buNone/>
            </a:pP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Вверх подбросили  –  поймали,                                       </a:t>
            </a:r>
          </a:p>
          <a:p>
            <a:pPr>
              <a:buNone/>
            </a:pP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ладошке покатали.                                                       </a:t>
            </a:r>
          </a:p>
          <a:p>
            <a:pPr>
              <a:buNone/>
            </a:pP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Вверх подбросили –  поймали,                                         </a:t>
            </a:r>
          </a:p>
          <a:p>
            <a:pPr>
              <a:buNone/>
            </a:pP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ладошке покатали.	                                              </a:t>
            </a:r>
          </a:p>
          <a:p>
            <a:pPr>
              <a:buNone/>
            </a:pP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лапки звери шишки  взяли                          </a:t>
            </a:r>
          </a:p>
          <a:p>
            <a:pPr>
              <a:buNone/>
            </a:pP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немного поиграли.	                                                     </a:t>
            </a:r>
          </a:p>
          <a:p>
            <a:pPr>
              <a:buNone/>
            </a:pP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лапки звери шишки взяли,</a:t>
            </a:r>
          </a:p>
          <a:p>
            <a:pPr>
              <a:buNone/>
            </a:pP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животику катали.	                                           </a:t>
            </a:r>
          </a:p>
          <a:p>
            <a:endParaRPr lang="ru-RU" dirty="0"/>
          </a:p>
        </p:txBody>
      </p:sp>
      <p:sp>
        <p:nvSpPr>
          <p:cNvPr id="18" name="Содержимое 17"/>
          <p:cNvSpPr>
            <a:spLocks noGrp="1"/>
          </p:cNvSpPr>
          <p:nvPr>
            <p:ph sz="half" idx="2"/>
          </p:nvPr>
        </p:nvSpPr>
        <p:spPr>
          <a:xfrm>
            <a:off x="7170057" y="914399"/>
            <a:ext cx="5021942" cy="624114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     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Вверх подбросили –  поймали,                                     </a:t>
            </a:r>
          </a:p>
          <a:p>
            <a:pPr>
              <a:buNone/>
            </a:pP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И по ножке покатали.                                                      </a:t>
            </a:r>
          </a:p>
          <a:p>
            <a:pPr>
              <a:buNone/>
            </a:pP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Вверх подбросили –  поймали,</a:t>
            </a:r>
          </a:p>
          <a:p>
            <a:pPr>
              <a:buNone/>
            </a:pP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И по ножке покатали.</a:t>
            </a:r>
          </a:p>
          <a:p>
            <a:pPr>
              <a:buNone/>
            </a:pP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Звери  отдохнуть решили,	                      </a:t>
            </a:r>
          </a:p>
          <a:p>
            <a:pPr>
              <a:buNone/>
            </a:pP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Шишки  на головку положили.                              </a:t>
            </a:r>
          </a:p>
          <a:p>
            <a:pPr>
              <a:buNone/>
            </a:pP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На голове моей, друзья,                                   </a:t>
            </a:r>
          </a:p>
          <a:p>
            <a:pPr>
              <a:buNone/>
            </a:pP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Шишечка лежит моя!          </a:t>
            </a:r>
          </a:p>
          <a:p>
            <a:pPr>
              <a:buNone/>
            </a:pP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lnSpc>
                <a:spcPct val="120000"/>
              </a:lnSpc>
              <a:buNone/>
            </a:pP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Шишки  звери положили,                                                                                                                                                                                              К себе в домик  поспешили,                                                                                                                                                                                                    Завтра все придут опять                                                                                                                                                                                           Шишкой под сосной играть!  </a:t>
            </a:r>
          </a:p>
          <a:p>
            <a:pPr>
              <a:lnSpc>
                <a:spcPct val="120000"/>
              </a:lnSpc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  <p:pic>
        <p:nvPicPr>
          <p:cNvPr id="19" name="001   Track19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11560629" y="6295571"/>
            <a:ext cx="304800" cy="304800"/>
          </a:xfrm>
          <a:prstGeom prst="rect">
            <a:avLst/>
          </a:prstGeom>
        </p:spPr>
      </p:pic>
      <p:pic>
        <p:nvPicPr>
          <p:cNvPr id="20" name="Рисунок 19" descr="belka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251" b="16506"/>
          <a:stretch>
            <a:fillRect/>
          </a:stretch>
        </p:blipFill>
        <p:spPr>
          <a:xfrm>
            <a:off x="5092743" y="1436914"/>
            <a:ext cx="2599830" cy="2220687"/>
          </a:xfrm>
          <a:prstGeom prst="rect">
            <a:avLst/>
          </a:prstGeom>
        </p:spPr>
      </p:pic>
      <p:pic>
        <p:nvPicPr>
          <p:cNvPr id="21" name="Рисунок 20" descr="volk-e1367474523840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2879" b="781"/>
          <a:stretch>
            <a:fillRect/>
          </a:stretch>
        </p:blipFill>
        <p:spPr>
          <a:xfrm flipH="1">
            <a:off x="4441370" y="3657600"/>
            <a:ext cx="2600239" cy="2961303"/>
          </a:xfrm>
          <a:prstGeom prst="rect">
            <a:avLst/>
          </a:prstGeom>
        </p:spPr>
      </p:pic>
      <p:pic>
        <p:nvPicPr>
          <p:cNvPr id="22" name="Рисунок 21" descr="Pinus-nigra-6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CFEF9"/>
              </a:clrFrom>
              <a:clrTo>
                <a:srgbClr val="FCFEF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74821" y="2867478"/>
            <a:ext cx="605065" cy="605065"/>
          </a:xfrm>
          <a:prstGeom prst="rect">
            <a:avLst/>
          </a:prstGeom>
        </p:spPr>
      </p:pic>
      <p:pic>
        <p:nvPicPr>
          <p:cNvPr id="23" name="Рисунок 22" descr="Pinus-nigra-6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CFEF9"/>
              </a:clrFrom>
              <a:clrTo>
                <a:srgbClr val="FCFEF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57848" y="5458279"/>
            <a:ext cx="605065" cy="6050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492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5972" y="259307"/>
            <a:ext cx="10943681" cy="6332562"/>
          </a:xfrm>
        </p:spPr>
        <p:txBody>
          <a:bodyPr numCol="2"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Макарошки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1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Макароны  </a:t>
            </a:r>
            <a:r>
              <a:rPr lang="ru-RU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понарошке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назывались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макарошки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b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Макароны-макарошки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раскатились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дорожке.</a:t>
            </a:r>
            <a:b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Собралась большая рать </a:t>
            </a:r>
            <a:r>
              <a:rPr lang="ru-RU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Макарошки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собирать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Мышка, кошка,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пёс Тимошка,</a:t>
            </a:r>
            <a:b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мушка Нюшка,   Жук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чернушка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какая-то лягушка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Да, но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Мышке,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да, но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Кошке,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Да, но глупому Тимошке,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мушке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Нюшке</a:t>
            </a:r>
            <a:b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Чернушке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 же как чужой лягушке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Макарошки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нужны,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макарошки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 смешны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вкус, и на слух, и на ощупь,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нюх!</a:t>
            </a:r>
            <a:b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Кошка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любит только сало.</a:t>
            </a:r>
            <a:b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Мышка ест довольно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мало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 Тимошка любит суп.</a:t>
            </a:r>
            <a:b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Мушкин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вкус довольно груб.</a:t>
            </a:r>
            <a:b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Утром, днем и к вечеру жук Чернушка ест кору.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Ну, а чем, - спросила Мушка, -</a:t>
            </a:r>
            <a:b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 питается лягушка?</a:t>
            </a:r>
            <a:b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лягушка ей в ответ :</a:t>
            </a:r>
            <a:b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КВА. Приходите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обед!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ушла к себе в болото,</a:t>
            </a:r>
            <a:br>
              <a:rPr lang="ru-RU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собой закрыв ворота.</a:t>
            </a:r>
          </a:p>
        </p:txBody>
      </p:sp>
      <p:pic>
        <p:nvPicPr>
          <p:cNvPr id="5" name="11 - Track 11 Макарошк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11705771" y="6339114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81742758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194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1205</TotalTime>
  <Words>692</Words>
  <Application>Microsoft Office PowerPoint</Application>
  <PresentationFormat>Произвольный</PresentationFormat>
  <Paragraphs>167</Paragraphs>
  <Slides>19</Slides>
  <Notes>0</Notes>
  <HiddenSlides>0</HiddenSlides>
  <MMClips>8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Сектор</vt:lpstr>
      <vt:lpstr>Элементы ритмодекламации и логоритмики в работе учителя-логопеда</vt:lpstr>
      <vt:lpstr>Ритмодекламация – синтез музыки, поэзии и ритма. Здесь текст не поется, а ритмично декламируется. Исполнение ритмодекламации отличается более четким произношением и утрированной интонацией. Именно благодаря ритмодекламации у ребят развивается координация слуха и голоса.</vt:lpstr>
      <vt:lpstr>Слайд 3</vt:lpstr>
      <vt:lpstr>Слайд 4</vt:lpstr>
      <vt:lpstr>Слайд 5</vt:lpstr>
      <vt:lpstr>Слайд 6</vt:lpstr>
      <vt:lpstr>Слайд 7</vt:lpstr>
      <vt:lpstr>Звери   и   шишки</vt:lpstr>
      <vt:lpstr>«Макарошки»  Макароны  понарошке  назывались «макарошки». Макароны-макарошки  раскатились по дорожке. Собралась большая рать Макарошки собирать:  Мышка, кошка, пёс Тимошка,  мушка Нюшка,   Жук чернушка  и какая-то лягушка.  Да, но Мышке, да, но Кошке, Да, но глупому Тимошке,  мушке Нюшке И Чернушке  (так же как чужой лягушке)  Макарошки не нужны,  макарошки им смешны.  И на вкус, и на слух, и на ощупь,  и на нюх!  Кошка любит только сало. Мышка ест довольно мало. Пес Тимошка любит суп. Мушкин вкус довольно груб. Утром, днем и к вечеру жук Чернушка ест кору.  -Ну, а чем, - спросила Мушка, - Чем питается лягушка? А лягушка ей в ответ : - КВА. Приходите на обед!  И ушла к себе в болото, За собой закрыв ворота.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Спасибо за  внимание.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Элементы ритмодекламации и логоритмики в работе учителя-логопеда</dc:title>
  <dc:creator>Элла Матюшина</dc:creator>
  <cp:lastModifiedBy>User</cp:lastModifiedBy>
  <cp:revision>94</cp:revision>
  <dcterms:created xsi:type="dcterms:W3CDTF">2015-04-14T17:01:13Z</dcterms:created>
  <dcterms:modified xsi:type="dcterms:W3CDTF">2015-05-11T08:44:47Z</dcterms:modified>
</cp:coreProperties>
</file>